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124" r:id="rId1"/>
  </p:sldMasterIdLst>
  <p:notesMasterIdLst>
    <p:notesMasterId r:id="rId7"/>
  </p:notes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embeddedFontLst>
    <p:embeddedFont>
      <p:font typeface="Arial Black" panose="020B0A04020102020204" pitchFamily="34" charset="0"/>
      <p:bold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Franklin Gothic" panose="020B0604020202020204" charset="0"/>
      <p:bold r:id="rId17"/>
    </p:embeddedFont>
    <p:embeddedFont>
      <p:font typeface="Libre Franklin" pitchFamily="2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46601-C6B3-4F25-B997-125A321E2AA2}" v="6" dt="2023-04-15T17:53:56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our apps API with smart watches, band and other accessories like bracelets </a:t>
            </a:r>
            <a:r>
              <a:rPr lang="en-US" dirty="0" err="1"/>
              <a:t>etc</a:t>
            </a:r>
            <a:r>
              <a:rPr lang="en-US" dirty="0"/>
              <a:t> etc.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001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2439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3558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815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7873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204450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751823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02835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3446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8706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5097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6065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4667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78353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1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233AD7-7FC6-28F4-3082-9A9A0958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07" y="0"/>
            <a:ext cx="12293295" cy="6943213"/>
          </a:xfrm>
          <a:prstGeom prst="rect">
            <a:avLst/>
          </a:prstGeom>
        </p:spPr>
      </p:pic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31794" y="3931484"/>
            <a:ext cx="8957891" cy="25518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PSID:  KBH-001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Title of PS: </a:t>
            </a:r>
            <a:r>
              <a:rPr lang="en-US" sz="2000" b="1" i="0" u="sng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New age women safety app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Team Name: Gang Beta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Team Leader Name: Arnab Paul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Institute Code (AISHE): 1-3392703851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Institute Name: Techno India University, West Bengal.</a:t>
            </a:r>
            <a:endParaRPr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b="1" dirty="0">
              <a:solidFill>
                <a:schemeClr val="tx1"/>
              </a:solidFill>
              <a:latin typeface="Times New Roman" panose="02020603050405020304" pitchFamily="18" charset="0"/>
              <a:ea typeface="Franklin Gothic"/>
              <a:cs typeface="Times New Roman" panose="02020603050405020304" pitchFamily="18" charset="0"/>
              <a:sym typeface="Franklin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DF5C5-FE6F-A064-36F7-798C1C166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180" b="4921"/>
          <a:stretch/>
        </p:blipFill>
        <p:spPr>
          <a:xfrm>
            <a:off x="11333465" y="6268703"/>
            <a:ext cx="511181" cy="503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41816-5461-2EDA-C988-C1569237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94" y="320204"/>
            <a:ext cx="12223794" cy="1026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CDBCB6-953E-AE7C-ECBC-73299CFCCB11}"/>
              </a:ext>
            </a:extLst>
          </p:cNvPr>
          <p:cNvSpPr txBox="1"/>
          <p:nvPr/>
        </p:nvSpPr>
        <p:spPr>
          <a:xfrm>
            <a:off x="1886732" y="761513"/>
            <a:ext cx="8867859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3200" b="1" u="sng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Basic Details of the Team and Problem Statement</a:t>
            </a:r>
            <a:endParaRPr lang="en-IN" sz="32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AE1B6-1B85-5B2A-C199-467626E2B0B5}"/>
              </a:ext>
            </a:extLst>
          </p:cNvPr>
          <p:cNvSpPr txBox="1"/>
          <p:nvPr/>
        </p:nvSpPr>
        <p:spPr>
          <a:xfrm>
            <a:off x="0" y="6520253"/>
            <a:ext cx="53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806C4C-C746-05DB-A74D-425ADAD85D93}"/>
              </a:ext>
            </a:extLst>
          </p:cNvPr>
          <p:cNvSpPr/>
          <p:nvPr/>
        </p:nvSpPr>
        <p:spPr>
          <a:xfrm>
            <a:off x="-1" y="0"/>
            <a:ext cx="7255519" cy="6858000"/>
          </a:xfrm>
          <a:prstGeom prst="rect">
            <a:avLst/>
          </a:prstGeom>
          <a:solidFill>
            <a:srgbClr val="87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447A0-3C95-3C7A-D31F-BB915BA9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26" y="0"/>
            <a:ext cx="4973693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170791" y="1358981"/>
            <a:ext cx="452568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 (Diag. Representation)</a:t>
            </a:r>
            <a:endParaRPr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170791" y="6500486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bg1"/>
                </a:solidFill>
              </a:rPr>
              <a:t>2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E99F7-52F4-ACF7-C298-681DD57CB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13" y="1"/>
            <a:ext cx="12242226" cy="1358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ADDF1B-0993-A4D0-4611-6600BA58378A}"/>
              </a:ext>
            </a:extLst>
          </p:cNvPr>
          <p:cNvSpPr txBox="1"/>
          <p:nvPr/>
        </p:nvSpPr>
        <p:spPr>
          <a:xfrm>
            <a:off x="170791" y="0"/>
            <a:ext cx="3097161" cy="52322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 Details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B474D7-83FE-394B-317E-6BCC2D04BD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180" b="4921"/>
          <a:stretch/>
        </p:blipFill>
        <p:spPr>
          <a:xfrm>
            <a:off x="11314612" y="6124496"/>
            <a:ext cx="511181" cy="503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36E697-0BAB-7FA3-BCC4-E39B32D30E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60" t="19149" r="9089" b="13265"/>
          <a:stretch/>
        </p:blipFill>
        <p:spPr>
          <a:xfrm>
            <a:off x="170791" y="1882200"/>
            <a:ext cx="7644030" cy="4715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CF56DF-9218-EC52-D7E5-2995045B2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255" y="-88490"/>
            <a:ext cx="12031745" cy="2107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7B4EE8-0CBD-C071-0CAE-62D12044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487" y="14887"/>
            <a:ext cx="4416775" cy="2188590"/>
          </a:xfrm>
          <a:prstGeom prst="rect">
            <a:avLst/>
          </a:prstGeom>
        </p:spPr>
      </p:pic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-21105" y="2203476"/>
            <a:ext cx="4416776" cy="4639637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spcBef>
                <a:spcPts val="0"/>
              </a:spcBef>
            </a:pPr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an app for the safety of new-age women.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automatically send SOS signals when it detects some kind of sound/scream. </a:t>
            </a:r>
          </a:p>
          <a:p>
            <a:pPr marL="514350" indent="-285750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also show the user locations of nearby police stations and give a message prompt when the user is at a certain distance away from the stations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     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smtClean="0">
                <a:solidFill>
                  <a:schemeClr val="bg1"/>
                </a:solidFill>
              </a:rPr>
              <a:t>3</a:t>
            </a:fld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3FCC9-65C6-8144-309E-79E649523CD1}"/>
              </a:ext>
            </a:extLst>
          </p:cNvPr>
          <p:cNvSpPr txBox="1"/>
          <p:nvPr/>
        </p:nvSpPr>
        <p:spPr>
          <a:xfrm>
            <a:off x="4395671" y="4380303"/>
            <a:ext cx="7796329" cy="251350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b="1" u="sng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b="1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 will develop an android/iOS app using flutter 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ML will be used to distinguish and recognize speech for the automated SOS signal.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Google Maps API will be used to show the user the nearby location of Police Stations.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Geofencing will be used to alert the user when they reach near a Police Station.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0E101-32D0-7094-84E1-AF300F1F2BCB}"/>
              </a:ext>
            </a:extLst>
          </p:cNvPr>
          <p:cNvSpPr txBox="1"/>
          <p:nvPr/>
        </p:nvSpPr>
        <p:spPr>
          <a:xfrm>
            <a:off x="4403052" y="2018611"/>
            <a:ext cx="4482858" cy="24006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this project is to aid women in need of help in case of danger like assault, theft etc.   </a:t>
            </a:r>
          </a:p>
          <a:p>
            <a:pPr marL="0" indent="0"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  <a:p>
            <a:pPr marL="0" indent="0">
              <a:spcBef>
                <a:spcPts val="0"/>
              </a:spcBef>
              <a:buClr>
                <a:schemeClr val="lt2"/>
              </a:buClr>
              <a:buSzPts val="18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will send automated SOS signal to the numbers that the user wants to send, also the helpline numbers (The Police) and get help from the nearest police station.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C557-6673-998B-4CA4-C665F97EAB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67"/>
          <a:stretch/>
        </p:blipFill>
        <p:spPr>
          <a:xfrm>
            <a:off x="8893292" y="2021464"/>
            <a:ext cx="3306090" cy="2387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5F49C7-469C-9AFF-378F-767CC92BDC01}"/>
              </a:ext>
            </a:extLst>
          </p:cNvPr>
          <p:cNvSpPr txBox="1"/>
          <p:nvPr/>
        </p:nvSpPr>
        <p:spPr>
          <a:xfrm>
            <a:off x="4482853" y="53035"/>
            <a:ext cx="4323255" cy="5847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en-IN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/Approach Details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407539-29DF-487B-8BEB-83596D2E59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2180" b="4921"/>
          <a:stretch/>
        </p:blipFill>
        <p:spPr>
          <a:xfrm>
            <a:off x="11566689" y="6332220"/>
            <a:ext cx="391080" cy="3848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75CDBA-2183-91BA-0103-B6FD6C81C2A5}"/>
              </a:ext>
            </a:extLst>
          </p:cNvPr>
          <p:cNvSpPr/>
          <p:nvPr/>
        </p:nvSpPr>
        <p:spPr>
          <a:xfrm>
            <a:off x="9590809" y="3429000"/>
            <a:ext cx="1828800" cy="1392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346D0-9B11-0206-94CB-AE50103A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6" name="Picture 12" descr="Page 3 | Smartwatch Icon Images - Free Download on Freepik">
            <a:extLst>
              <a:ext uri="{FF2B5EF4-FFF2-40B4-BE49-F238E27FC236}">
                <a16:creationId xmlns:a16="http://schemas.microsoft.com/office/drawing/2014/main" id="{10EA6893-90DD-5593-7420-DDB38E31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258" y="1684738"/>
            <a:ext cx="1361995" cy="136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2B93A-89D3-54D7-B8F1-CC16F544C573}"/>
              </a:ext>
            </a:extLst>
          </p:cNvPr>
          <p:cNvSpPr txBox="1"/>
          <p:nvPr/>
        </p:nvSpPr>
        <p:spPr>
          <a:xfrm flipH="1">
            <a:off x="9124334" y="3285468"/>
            <a:ext cx="26351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We can use our app’s API with smart watches, bands and other accessories like bracelets, pins etc. in the form of a chipset.  </a:t>
            </a:r>
            <a:endParaRPr lang="en-IN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5EEE4-7AD9-E6D1-105F-554064BE2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80" b="4921"/>
          <a:stretch/>
        </p:blipFill>
        <p:spPr>
          <a:xfrm>
            <a:off x="11523406" y="6332220"/>
            <a:ext cx="434363" cy="3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8FBCD7-909C-CD12-88F3-EB3085B12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C0EA16-F680-1F87-DA3D-C0EE77847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65317"/>
              </p:ext>
            </p:extLst>
          </p:nvPr>
        </p:nvGraphicFramePr>
        <p:xfrm>
          <a:off x="135118" y="600970"/>
          <a:ext cx="11921763" cy="40194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{35758FB7-9AC5-4552-8A53-C91805E547FA}</a:tableStyleId>
              </a:tblPr>
              <a:tblGrid>
                <a:gridCol w="567084">
                  <a:extLst>
                    <a:ext uri="{9D8B030D-6E8A-4147-A177-3AD203B41FA5}">
                      <a16:colId xmlns:a16="http://schemas.microsoft.com/office/drawing/2014/main" val="2824836338"/>
                    </a:ext>
                  </a:extLst>
                </a:gridCol>
                <a:gridCol w="3138855">
                  <a:extLst>
                    <a:ext uri="{9D8B030D-6E8A-4147-A177-3AD203B41FA5}">
                      <a16:colId xmlns:a16="http://schemas.microsoft.com/office/drawing/2014/main" val="648567316"/>
                    </a:ext>
                  </a:extLst>
                </a:gridCol>
                <a:gridCol w="2053956">
                  <a:extLst>
                    <a:ext uri="{9D8B030D-6E8A-4147-A177-3AD203B41FA5}">
                      <a16:colId xmlns:a16="http://schemas.microsoft.com/office/drawing/2014/main" val="414414887"/>
                    </a:ext>
                  </a:extLst>
                </a:gridCol>
                <a:gridCol w="2053956">
                  <a:extLst>
                    <a:ext uri="{9D8B030D-6E8A-4147-A177-3AD203B41FA5}">
                      <a16:colId xmlns:a16="http://schemas.microsoft.com/office/drawing/2014/main" val="3526582794"/>
                    </a:ext>
                  </a:extLst>
                </a:gridCol>
                <a:gridCol w="2053956">
                  <a:extLst>
                    <a:ext uri="{9D8B030D-6E8A-4147-A177-3AD203B41FA5}">
                      <a16:colId xmlns:a16="http://schemas.microsoft.com/office/drawing/2014/main" val="79086586"/>
                    </a:ext>
                  </a:extLst>
                </a:gridCol>
                <a:gridCol w="2053956">
                  <a:extLst>
                    <a:ext uri="{9D8B030D-6E8A-4147-A177-3AD203B41FA5}">
                      <a16:colId xmlns:a16="http://schemas.microsoft.com/office/drawing/2014/main" val="3249055975"/>
                    </a:ext>
                  </a:extLst>
                </a:gridCol>
              </a:tblGrid>
              <a:tr h="1293189">
                <a:tc>
                  <a:txBody>
                    <a:bodyPr/>
                    <a:lstStyle/>
                    <a:p>
                      <a:r>
                        <a:rPr lang="en-US" dirty="0"/>
                        <a:t>Sr.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Team Member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Branch</a:t>
                      </a:r>
                      <a:r>
                        <a:rPr lang="en-US" baseline="0" dirty="0"/>
                        <a:t> 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Btech</a:t>
                      </a:r>
                      <a:r>
                        <a:rPr lang="en-US" sz="1800" dirty="0"/>
                        <a:t>/</a:t>
                      </a:r>
                      <a:r>
                        <a:rPr lang="en-US" sz="1800" dirty="0" err="1"/>
                        <a:t>Mtech</a:t>
                      </a:r>
                      <a:r>
                        <a:rPr lang="en-US" sz="1800" dirty="0"/>
                        <a:t>/PhD </a:t>
                      </a:r>
                      <a:r>
                        <a:rPr lang="en-US" sz="1800" dirty="0" err="1"/>
                        <a:t>etc</a:t>
                      </a:r>
                      <a:r>
                        <a:rPr lang="en-US" sz="1800" dirty="0"/>
                        <a:t>):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Stream (ECE, CSE </a:t>
                      </a:r>
                      <a:r>
                        <a:rPr lang="en-US" sz="1800" dirty="0" err="1"/>
                        <a:t>etc</a:t>
                      </a:r>
                      <a:r>
                        <a:rPr lang="en-US" sz="1800" dirty="0"/>
                        <a:t>):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Year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  <a:r>
                        <a:rPr lang="en-US" baseline="0" dirty="0"/>
                        <a:t> in team </a:t>
                      </a:r>
                      <a:r>
                        <a:rPr lang="en-US" sz="1200" baseline="0" dirty="0"/>
                        <a:t>(Team Leader, Front end Developer, Back end Developer, Full Stack, Data base management etc.)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93876814"/>
                  </a:ext>
                </a:extLst>
              </a:tr>
              <a:tr h="44690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Arnab Paul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BTech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CSBS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Third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 Leader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5475727"/>
                  </a:ext>
                </a:extLst>
              </a:tr>
              <a:tr h="36948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Sohom Neogi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BTech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Third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31725522"/>
                  </a:ext>
                </a:extLst>
              </a:tr>
              <a:tr h="44690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Sumedha</a:t>
                      </a:r>
                      <a:r>
                        <a:rPr lang="en-US" dirty="0"/>
                        <a:t> Chakraborty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BTech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Third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UI/UX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99168005"/>
                  </a:ext>
                </a:extLst>
              </a:tr>
              <a:tr h="44690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Swarnali</a:t>
                      </a:r>
                      <a:r>
                        <a:rPr lang="en-US" dirty="0"/>
                        <a:t> Dutta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BTech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Third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 end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9007208"/>
                  </a:ext>
                </a:extLst>
              </a:tr>
              <a:tr h="36948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Rohan Mondal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BTech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Third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 end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53030234"/>
                  </a:ext>
                </a:extLst>
              </a:tr>
              <a:tr h="64659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Sattik</a:t>
                      </a:r>
                      <a:r>
                        <a:rPr lang="en-US" dirty="0"/>
                        <a:t> Ghosh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BTech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Third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Resourcing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41924244"/>
                  </a:ext>
                </a:extLst>
              </a:tr>
            </a:tbl>
          </a:graphicData>
        </a:graphic>
      </p:graphicFrame>
      <p:sp>
        <p:nvSpPr>
          <p:cNvPr id="7" name="Google Shape;237;p4"/>
          <p:cNvSpPr txBox="1">
            <a:spLocks/>
          </p:cNvSpPr>
          <p:nvPr/>
        </p:nvSpPr>
        <p:spPr>
          <a:xfrm>
            <a:off x="326572" y="4957959"/>
            <a:ext cx="5268686" cy="2827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kern="120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93D08-CE86-119E-1413-6EACCD4BC6FF}"/>
              </a:ext>
            </a:extLst>
          </p:cNvPr>
          <p:cNvSpPr/>
          <p:nvPr/>
        </p:nvSpPr>
        <p:spPr>
          <a:xfrm>
            <a:off x="2382267" y="208931"/>
            <a:ext cx="79710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948D9-431F-1AC6-A769-4F80D9CF1152}"/>
              </a:ext>
            </a:extLst>
          </p:cNvPr>
          <p:cNvSpPr txBox="1"/>
          <p:nvPr/>
        </p:nvSpPr>
        <p:spPr>
          <a:xfrm>
            <a:off x="4044098" y="38875"/>
            <a:ext cx="361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Details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A8F2955-25DA-149A-0B9D-EA8F5776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47172"/>
              </p:ext>
            </p:extLst>
          </p:nvPr>
        </p:nvGraphicFramePr>
        <p:xfrm>
          <a:off x="4324336" y="4761318"/>
          <a:ext cx="6669986" cy="19558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{35758FB7-9AC5-4552-8A53-C91805E547FA}</a:tableStyleId>
              </a:tblPr>
              <a:tblGrid>
                <a:gridCol w="402410">
                  <a:extLst>
                    <a:ext uri="{9D8B030D-6E8A-4147-A177-3AD203B41FA5}">
                      <a16:colId xmlns:a16="http://schemas.microsoft.com/office/drawing/2014/main" val="2164652703"/>
                    </a:ext>
                  </a:extLst>
                </a:gridCol>
                <a:gridCol w="2089192">
                  <a:extLst>
                    <a:ext uri="{9D8B030D-6E8A-4147-A177-3AD203B41FA5}">
                      <a16:colId xmlns:a16="http://schemas.microsoft.com/office/drawing/2014/main" val="3610522597"/>
                    </a:ext>
                  </a:extLst>
                </a:gridCol>
                <a:gridCol w="2089192">
                  <a:extLst>
                    <a:ext uri="{9D8B030D-6E8A-4147-A177-3AD203B41FA5}">
                      <a16:colId xmlns:a16="http://schemas.microsoft.com/office/drawing/2014/main" val="2482794012"/>
                    </a:ext>
                  </a:extLst>
                </a:gridCol>
                <a:gridCol w="2089192">
                  <a:extLst>
                    <a:ext uri="{9D8B030D-6E8A-4147-A177-3AD203B41FA5}">
                      <a16:colId xmlns:a16="http://schemas.microsoft.com/office/drawing/2014/main" val="2388001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s.no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 of Mentor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Category </a:t>
                      </a:r>
                      <a:r>
                        <a:rPr lang="en-US" sz="1800" dirty="0"/>
                        <a:t>(Academic/Industry): 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Department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6516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1.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Dr.</a:t>
                      </a:r>
                      <a:r>
                        <a:rPr lang="en-IN" dirty="0"/>
                        <a:t> Anindya Kumar Biswas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Mentor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CSE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0605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Prof  Ratul Dey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Mentor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CSE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4180354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19BB7C7-3EF6-60C9-7CC3-21C9B19A0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80" b="4921"/>
          <a:stretch/>
        </p:blipFill>
        <p:spPr>
          <a:xfrm>
            <a:off x="11444748" y="6212207"/>
            <a:ext cx="513021" cy="504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711</TotalTime>
  <Words>423</Words>
  <Application>Microsoft Office PowerPoint</Application>
  <PresentationFormat>Widescreen</PresentationFormat>
  <Paragraphs>87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Calibri</vt:lpstr>
      <vt:lpstr>Wingdings</vt:lpstr>
      <vt:lpstr>Arial</vt:lpstr>
      <vt:lpstr>Century Gothic</vt:lpstr>
      <vt:lpstr>Times New Roman</vt:lpstr>
      <vt:lpstr>Franklin Gothic</vt:lpstr>
      <vt:lpstr>Arial Black</vt:lpstr>
      <vt:lpstr>Open Sans</vt:lpstr>
      <vt:lpstr>Libre Franklin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sohom</cp:lastModifiedBy>
  <cp:revision>16</cp:revision>
  <dcterms:created xsi:type="dcterms:W3CDTF">2022-02-11T07:14:46Z</dcterms:created>
  <dcterms:modified xsi:type="dcterms:W3CDTF">2023-04-15T19:44:12Z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